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1"/>
  </p:notesMasterIdLst>
  <p:sldIdLst>
    <p:sldId id="260" r:id="rId2"/>
    <p:sldId id="261" r:id="rId3"/>
    <p:sldId id="294" r:id="rId4"/>
    <p:sldId id="295" r:id="rId5"/>
    <p:sldId id="310" r:id="rId6"/>
    <p:sldId id="311" r:id="rId7"/>
    <p:sldId id="312" r:id="rId8"/>
    <p:sldId id="296" r:id="rId9"/>
    <p:sldId id="297" r:id="rId10"/>
    <p:sldId id="298" r:id="rId11"/>
    <p:sldId id="302" r:id="rId12"/>
    <p:sldId id="303" r:id="rId13"/>
    <p:sldId id="309" r:id="rId14"/>
    <p:sldId id="304" r:id="rId15"/>
    <p:sldId id="305" r:id="rId16"/>
    <p:sldId id="306" r:id="rId17"/>
    <p:sldId id="314" r:id="rId18"/>
    <p:sldId id="313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5B6E-D81F-4A44-9AFD-8AFB682B1EF3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96F9-DF15-414D-8FC5-6548B6127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4 – Mar 13,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092" y="2508068"/>
            <a:ext cx="8858275" cy="3435532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P3 Challenge – </a:t>
            </a:r>
            <a:r>
              <a:rPr lang="en-US" sz="2000" dirty="0"/>
              <a:t>Given the following masses: </a:t>
            </a:r>
          </a:p>
          <a:p>
            <a:pPr lvl="1"/>
            <a:r>
              <a:rPr lang="en-US" sz="2000" dirty="0"/>
              <a:t>U-235 = 3.9029 x 10</a:t>
            </a:r>
            <a:r>
              <a:rPr lang="en-US" sz="2000" baseline="30000" dirty="0"/>
              <a:t>-25 </a:t>
            </a:r>
            <a:r>
              <a:rPr lang="en-US" sz="2000" dirty="0"/>
              <a:t>kg, </a:t>
            </a:r>
          </a:p>
          <a:p>
            <a:pPr lvl="1"/>
            <a:r>
              <a:rPr lang="en-US" sz="2000" dirty="0"/>
              <a:t>n = 1.6749 x 10</a:t>
            </a:r>
            <a:r>
              <a:rPr lang="en-US" sz="2000" baseline="30000" dirty="0"/>
              <a:t>-27</a:t>
            </a:r>
            <a:r>
              <a:rPr lang="en-US" sz="2000" dirty="0"/>
              <a:t> kg, </a:t>
            </a:r>
          </a:p>
          <a:p>
            <a:pPr lvl="1"/>
            <a:r>
              <a:rPr lang="en-US" sz="2000" dirty="0"/>
              <a:t>La-142= 2.3563 x 10</a:t>
            </a:r>
            <a:r>
              <a:rPr lang="en-US" sz="2000" baseline="30000" dirty="0"/>
              <a:t>-25</a:t>
            </a:r>
            <a:r>
              <a:rPr lang="en-US" sz="2000" dirty="0"/>
              <a:t> kg, </a:t>
            </a:r>
          </a:p>
          <a:p>
            <a:pPr lvl="1"/>
            <a:r>
              <a:rPr lang="en-US" sz="2000" dirty="0"/>
              <a:t>Br-91 = 1.5097 x 10</a:t>
            </a:r>
            <a:r>
              <a:rPr lang="en-US" sz="2000" baseline="30000" dirty="0"/>
              <a:t>-25</a:t>
            </a:r>
            <a:r>
              <a:rPr lang="en-US" sz="2000" dirty="0"/>
              <a:t> kg </a:t>
            </a:r>
          </a:p>
          <a:p>
            <a:pPr lvl="1"/>
            <a:r>
              <a:rPr lang="en-US" sz="2400" dirty="0"/>
              <a:t>Determine the energy produced in the fission reaction below: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632F6-30A1-46B9-8CDD-955088CDE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9" t="82912" r="46522" b="13315"/>
          <a:stretch/>
        </p:blipFill>
        <p:spPr>
          <a:xfrm>
            <a:off x="4333459" y="5530850"/>
            <a:ext cx="6411403" cy="7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Radioactivity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5" y="2603500"/>
            <a:ext cx="5773879" cy="34163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b="1" u="sng" dirty="0" err="1"/>
              <a:t>Thermoluminescent</a:t>
            </a:r>
            <a:r>
              <a:rPr lang="en-US" altLang="en-US" sz="2400" b="1" u="sng" dirty="0"/>
              <a:t> dosimeter </a:t>
            </a:r>
            <a:r>
              <a:rPr lang="en-US" altLang="en-US" sz="2400" b="1" dirty="0"/>
              <a:t>(TLD) badge.</a:t>
            </a:r>
          </a:p>
          <a:p>
            <a:r>
              <a:rPr lang="en-US" altLang="en-US" sz="2400" b="1" dirty="0"/>
              <a:t>Radiation workers are required to wear this kind of badge to monitor the number of </a:t>
            </a:r>
            <a:r>
              <a:rPr lang="en-US" altLang="en-US" sz="2400" b="1" dirty="0" err="1"/>
              <a:t>mrems</a:t>
            </a:r>
            <a:r>
              <a:rPr lang="en-US" altLang="en-US" sz="2400" b="1" dirty="0"/>
              <a:t> they are receiving. </a:t>
            </a:r>
          </a:p>
          <a:p>
            <a:r>
              <a:rPr lang="en-US" altLang="en-US" sz="2400" b="1" dirty="0"/>
              <a:t>When I was a radiation worker at Cornell, our badges served as our door key. If the badge were ever to go over the 5000 </a:t>
            </a:r>
            <a:r>
              <a:rPr lang="en-US" altLang="en-US" sz="2400" b="1" dirty="0" err="1"/>
              <a:t>mrem</a:t>
            </a:r>
            <a:r>
              <a:rPr lang="en-US" altLang="en-US" sz="2400" b="1" dirty="0"/>
              <a:t> limit, the door to the facility would simply not allow entry.</a:t>
            </a:r>
          </a:p>
          <a:p>
            <a:pPr lvl="1"/>
            <a:endParaRPr lang="en-US" b="1" dirty="0"/>
          </a:p>
        </p:txBody>
      </p:sp>
      <p:pic>
        <p:nvPicPr>
          <p:cNvPr id="48132" name="Picture 4" descr="http://www.qaltek.com/wp-content/uploads/2014/03/TLD-Bad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6529" r="6790" b="18446"/>
          <a:stretch/>
        </p:blipFill>
        <p:spPr bwMode="auto">
          <a:xfrm>
            <a:off x="7969895" y="3080019"/>
            <a:ext cx="3247088" cy="24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8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Energy Reactors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32" y="2576606"/>
            <a:ext cx="5619332" cy="3416300"/>
          </a:xfrm>
        </p:spPr>
        <p:txBody>
          <a:bodyPr>
            <a:normAutofit/>
          </a:bodyPr>
          <a:lstStyle/>
          <a:p>
            <a:r>
              <a:rPr lang="en-US" b="1" dirty="0"/>
              <a:t>Nuclear Energy Reactors operate near the critical mass and use control rods containing neutron “sponges” to slow the reaction as needed.</a:t>
            </a:r>
          </a:p>
          <a:p>
            <a:r>
              <a:rPr lang="en-US" b="1" dirty="0"/>
              <a:t>Control rods integrate into the fuel rods and can be lowered for more contact slowing the reaction or raised for less contact speeding the reaction. </a:t>
            </a:r>
          </a:p>
          <a:p>
            <a:r>
              <a:rPr lang="en-US" b="1" dirty="0"/>
              <a:t>This is usually monitored constantly by a computer.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49" y="2721154"/>
            <a:ext cx="5403489" cy="27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8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Energy Reactors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2603500"/>
            <a:ext cx="6023714" cy="414692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Parts: </a:t>
            </a:r>
          </a:p>
          <a:p>
            <a:r>
              <a:rPr lang="en-US" b="1" dirty="0"/>
              <a:t>Reactor Parts shielded in concrete containment structure.</a:t>
            </a:r>
          </a:p>
          <a:p>
            <a:r>
              <a:rPr lang="en-US" b="1" dirty="0"/>
              <a:t>Why the need to contain a reaction?</a:t>
            </a:r>
          </a:p>
          <a:p>
            <a:pPr lvl="1"/>
            <a:r>
              <a:rPr lang="en-US" sz="1700" b="1" dirty="0"/>
              <a:t>Provide sufficient shielding in the event of a </a:t>
            </a:r>
            <a:r>
              <a:rPr lang="en-US" sz="1700" b="1" u="sng" dirty="0"/>
              <a:t>run away nuclear reaction</a:t>
            </a:r>
            <a:r>
              <a:rPr lang="en-US" sz="1700" b="1" dirty="0"/>
              <a:t> (nuclear meltdown)</a:t>
            </a:r>
          </a:p>
          <a:p>
            <a:pPr lvl="1"/>
            <a:r>
              <a:rPr lang="en-US" sz="1700" b="1" dirty="0"/>
              <a:t>Isolate nuclear reaction from </a:t>
            </a:r>
            <a:r>
              <a:rPr lang="en-US" sz="1700" b="1" u="sng" dirty="0"/>
              <a:t>earthquakes and other environmental disasters </a:t>
            </a:r>
            <a:r>
              <a:rPr lang="en-US" sz="1700" b="1" dirty="0"/>
              <a:t>(E.g. Fukushima Tsunami)</a:t>
            </a:r>
          </a:p>
          <a:p>
            <a:pPr lvl="1"/>
            <a:r>
              <a:rPr lang="en-US" sz="1700" b="1" dirty="0"/>
              <a:t>Protect nuclear reaction from </a:t>
            </a:r>
            <a:r>
              <a:rPr lang="en-US" sz="1700" b="1" u="sng" dirty="0"/>
              <a:t>explosions elsewhere in the power plant </a:t>
            </a:r>
            <a:r>
              <a:rPr lang="en-US" sz="1700" b="1" dirty="0"/>
              <a:t>(Not present on Chernobyl reactor – steam explosion released radiation)</a:t>
            </a:r>
          </a:p>
          <a:p>
            <a:pPr lvl="2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43" y="2721153"/>
            <a:ext cx="5194295" cy="26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3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Energy Reactors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2603500"/>
            <a:ext cx="6023714" cy="360904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Parts: </a:t>
            </a:r>
          </a:p>
          <a:p>
            <a:r>
              <a:rPr lang="en-US" b="1" dirty="0"/>
              <a:t>Reactor Core</a:t>
            </a:r>
          </a:p>
          <a:p>
            <a:pPr lvl="1"/>
            <a:r>
              <a:rPr lang="en-US" sz="2000" b="1" dirty="0"/>
              <a:t>Fuel Rods (contain the uranium reaction materials) enriched to 3 % U-235 in a uranium oxide ore.</a:t>
            </a:r>
          </a:p>
          <a:p>
            <a:pPr lvl="1"/>
            <a:r>
              <a:rPr lang="en-US" sz="2000" b="1" dirty="0"/>
              <a:t>Control Rods of B or Cd (Neutron sponges, stops neutrons by reacting with them)</a:t>
            </a:r>
          </a:p>
          <a:p>
            <a:pPr lvl="1"/>
            <a:r>
              <a:rPr lang="en-US" sz="2000" b="1" dirty="0"/>
              <a:t>E.g.</a:t>
            </a:r>
            <a:r>
              <a:rPr lang="en-US" sz="2000" b="1" baseline="30000" dirty="0"/>
              <a:t>               10</a:t>
            </a:r>
            <a:r>
              <a:rPr lang="en-US" sz="2000" b="1" dirty="0"/>
              <a:t>B + n → [</a:t>
            </a:r>
            <a:r>
              <a:rPr lang="en-US" sz="2000" b="1" baseline="30000" dirty="0"/>
              <a:t>11</a:t>
            </a:r>
            <a:r>
              <a:rPr lang="en-US" sz="2000" b="1" dirty="0"/>
              <a:t>B] *   → </a:t>
            </a:r>
            <a:r>
              <a:rPr lang="el-GR" sz="2000" b="1" dirty="0">
                <a:sym typeface="Euclid Symbol" panose="05050102010706020507" pitchFamily="18" charset="2"/>
              </a:rPr>
              <a:t></a:t>
            </a:r>
            <a:r>
              <a:rPr lang="el-GR" sz="2000" b="1" dirty="0"/>
              <a:t> + </a:t>
            </a:r>
            <a:r>
              <a:rPr lang="el-GR" sz="2000" b="1" baseline="30000" dirty="0"/>
              <a:t>7</a:t>
            </a:r>
            <a:r>
              <a:rPr lang="en-US" sz="2000" b="1" dirty="0"/>
              <a:t>Li </a:t>
            </a:r>
          </a:p>
          <a:p>
            <a:pPr lvl="1"/>
            <a:r>
              <a:rPr lang="en-US" sz="2000" b="1" dirty="0"/>
              <a:t>Moderator – usually heavy water (D</a:t>
            </a:r>
            <a:r>
              <a:rPr lang="en-US" sz="2000" b="1" baseline="-25000" dirty="0"/>
              <a:t>2</a:t>
            </a:r>
            <a:r>
              <a:rPr lang="en-US" sz="2000" b="1" dirty="0"/>
              <a:t>O) (slows down the neutrons in elastic collisions)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43" y="2721153"/>
            <a:ext cx="5194295" cy="26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Energy Reactors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168572" cy="3756959"/>
          </a:xfrm>
        </p:spPr>
        <p:txBody>
          <a:bodyPr>
            <a:normAutofit/>
          </a:bodyPr>
          <a:lstStyle/>
          <a:p>
            <a:r>
              <a:rPr lang="en-US" b="1" dirty="0"/>
              <a:t>Parts: </a:t>
            </a:r>
          </a:p>
          <a:p>
            <a:r>
              <a:rPr lang="en-US" b="1" dirty="0"/>
              <a:t>Heat from the reactor </a:t>
            </a:r>
          </a:p>
          <a:p>
            <a:pPr lvl="1"/>
            <a:r>
              <a:rPr lang="en-US" sz="1800" b="1" dirty="0"/>
              <a:t>Sent to Electric generator via steam turbine (same generator system used by coal plants)</a:t>
            </a:r>
          </a:p>
          <a:p>
            <a:pPr lvl="1"/>
            <a:r>
              <a:rPr lang="en-US" sz="1800" b="1" dirty="0"/>
              <a:t>Sent to a nearby body of water to keep the reactor cool</a:t>
            </a:r>
          </a:p>
          <a:p>
            <a:pPr lvl="1"/>
            <a:r>
              <a:rPr lang="en-US" sz="1800" b="1" dirty="0"/>
              <a:t>The typical large white nuclear towers are cooling towers that release excess steam heat into the atmosphere.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11" y="2721154"/>
            <a:ext cx="4525828" cy="23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Plant Locations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98" y="2603499"/>
            <a:ext cx="6183746" cy="384527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31468" y="2603499"/>
            <a:ext cx="4570841" cy="3845272"/>
          </a:xfrm>
        </p:spPr>
        <p:txBody>
          <a:bodyPr/>
          <a:lstStyle/>
          <a:p>
            <a:r>
              <a:rPr lang="en-US" b="1" dirty="0"/>
              <a:t>The spot in the center of Missouri is Calloway.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built during WWII</a:t>
            </a:r>
          </a:p>
          <a:p>
            <a:r>
              <a:rPr lang="en-US" b="1" dirty="0"/>
              <a:t>By 2020, </a:t>
            </a:r>
          </a:p>
          <a:p>
            <a:pPr lvl="1"/>
            <a:r>
              <a:rPr lang="en-US" b="1" dirty="0"/>
              <a:t>97 in US in 30 states  (we have more than any other country)</a:t>
            </a:r>
          </a:p>
          <a:p>
            <a:pPr lvl="1"/>
            <a:r>
              <a:rPr lang="en-US" b="1" dirty="0"/>
              <a:t>450 worldwide in 35 countries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355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Nuclear waste </a:t>
            </a:r>
            <a:r>
              <a:rPr lang="en-US" b="1" dirty="0"/>
              <a:t>has two characteristics: </a:t>
            </a:r>
            <a:r>
              <a:rPr lang="en-US" b="1" u="sng" dirty="0"/>
              <a:t>volume</a:t>
            </a:r>
            <a:r>
              <a:rPr lang="en-US" b="1" dirty="0"/>
              <a:t> and </a:t>
            </a:r>
            <a:r>
              <a:rPr lang="en-US" b="1" u="sng" dirty="0"/>
              <a:t>radioactivity</a:t>
            </a:r>
            <a:r>
              <a:rPr lang="en-US" b="1" dirty="0"/>
              <a:t>.</a:t>
            </a:r>
          </a:p>
          <a:p>
            <a:r>
              <a:rPr lang="en-US" b="1" dirty="0"/>
              <a:t>A sample may be small, but highly radioactive, or it may be large but relatively low radioactive.</a:t>
            </a:r>
          </a:p>
          <a:p>
            <a:r>
              <a:rPr lang="en-US" b="1" u="sng" dirty="0"/>
              <a:t>Low level radioactive waste </a:t>
            </a:r>
            <a:r>
              <a:rPr lang="en-US" b="1" dirty="0"/>
              <a:t>is placed in sealed containers and buried 20 feet deep in concrete lined trenches.</a:t>
            </a:r>
          </a:p>
          <a:p>
            <a:r>
              <a:rPr lang="en-US" b="1" u="sng" dirty="0"/>
              <a:t>The low volume but highly radioactive spent fuel rods from nuclear power </a:t>
            </a:r>
            <a:r>
              <a:rPr lang="en-US" b="1" dirty="0"/>
              <a:t>plants cannot be disposed this way. They are currently </a:t>
            </a:r>
            <a:r>
              <a:rPr lang="en-US" b="1" u="sng" dirty="0"/>
              <a:t>stored on site and there is no permanent long term waste disposal </a:t>
            </a:r>
            <a:r>
              <a:rPr lang="en-US" b="1" dirty="0"/>
              <a:t>facility exists for this highly radioactive waste.  </a:t>
            </a:r>
          </a:p>
          <a:p>
            <a:pPr lvl="1"/>
            <a:r>
              <a:rPr lang="en-US" b="1" dirty="0"/>
              <a:t>Yucca Mt, NV Proposed 1987, cancelled 2009 (under discussion)</a:t>
            </a:r>
          </a:p>
          <a:p>
            <a:pPr lvl="1"/>
            <a:r>
              <a:rPr lang="en-US" b="1" dirty="0"/>
              <a:t>Carlsbad, NM opened 1999 (under discussion)</a:t>
            </a:r>
          </a:p>
        </p:txBody>
      </p:sp>
    </p:spTree>
    <p:extLst>
      <p:ext uri="{BB962C8B-B14F-4D97-AF65-F5344CB8AC3E}">
        <p14:creationId xmlns:p14="http://schemas.microsoft.com/office/powerpoint/2010/main" val="320781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4E05-16B1-4716-9E4B-A3582E0F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Webquest</a:t>
            </a:r>
            <a:r>
              <a:rPr lang="en-US" dirty="0"/>
              <a:t>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1808-E754-421D-A00C-6B176DB85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Complete the </a:t>
            </a:r>
            <a:r>
              <a:rPr lang="en-US" sz="2000" b="1" dirty="0" err="1"/>
              <a:t>webquest</a:t>
            </a:r>
            <a:r>
              <a:rPr lang="en-US" sz="2000" b="1" dirty="0"/>
              <a:t> questions using the websites provided to collect information to support your answer to the discussion question at the end.</a:t>
            </a:r>
          </a:p>
          <a:p>
            <a:r>
              <a:rPr lang="en-US" sz="2000" b="1" dirty="0"/>
              <a:t>20 </a:t>
            </a:r>
            <a:r>
              <a:rPr lang="en-US" sz="2000" b="1" dirty="0" err="1"/>
              <a:t>pt</a:t>
            </a:r>
            <a:r>
              <a:rPr lang="en-US" sz="2000" b="1" dirty="0"/>
              <a:t> activity.</a:t>
            </a:r>
          </a:p>
          <a:p>
            <a:r>
              <a:rPr lang="en-US" sz="2000" b="1" dirty="0"/>
              <a:t>Due on Tuesday </a:t>
            </a:r>
            <a:r>
              <a:rPr lang="en-US" sz="2000" b="1"/>
              <a:t>after Spring Break.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155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b="1" dirty="0"/>
              <a:t>11 Multiple Choice questions 2 pts </a:t>
            </a:r>
            <a:r>
              <a:rPr lang="en-US" sz="2000" b="1" dirty="0" err="1"/>
              <a:t>ea</a:t>
            </a:r>
            <a:r>
              <a:rPr lang="en-US" sz="2000" b="1" dirty="0"/>
              <a:t> for a total of 22 pts.</a:t>
            </a:r>
          </a:p>
          <a:p>
            <a:pPr lvl="1"/>
            <a:r>
              <a:rPr lang="en-US" sz="1800" b="1" dirty="0"/>
              <a:t>Atomic and nuclear structure, binding energy, units, H atom, fission, fusion, nuclear reactions, decay reactions, types of decay, light and atoms, emission/absorptions, photons….</a:t>
            </a:r>
          </a:p>
          <a:p>
            <a:r>
              <a:rPr lang="en-US" sz="2000" b="1" dirty="0"/>
              <a:t>3 short answer questions 4, 6 and 8 pts for a total of 18 pts.</a:t>
            </a:r>
          </a:p>
          <a:p>
            <a:pPr lvl="1"/>
            <a:r>
              <a:rPr lang="en-US" sz="1800" b="1" dirty="0"/>
              <a:t>photon and emission/absorption </a:t>
            </a:r>
            <a:r>
              <a:rPr lang="en-US" sz="1800" b="1" dirty="0" err="1"/>
              <a:t>calcs</a:t>
            </a:r>
            <a:r>
              <a:rPr lang="en-US" sz="1800" b="1" dirty="0"/>
              <a:t>, Rydberg formula, H atom…</a:t>
            </a:r>
          </a:p>
          <a:p>
            <a:r>
              <a:rPr lang="en-US" sz="2000" b="1" dirty="0"/>
              <a:t>5 x 12 pts </a:t>
            </a:r>
            <a:r>
              <a:rPr lang="en-US" sz="2000" b="1" dirty="0" err="1"/>
              <a:t>ea</a:t>
            </a:r>
            <a:r>
              <a:rPr lang="en-US" sz="2000" b="1" dirty="0"/>
              <a:t>  problems</a:t>
            </a:r>
          </a:p>
          <a:p>
            <a:pPr lvl="1"/>
            <a:r>
              <a:rPr lang="en-US" sz="1800" b="1" dirty="0"/>
              <a:t>Using nuclide table, write decay reactions, calculate decay energy, calculate binding energy, calculate binding energy per nucleon, use decay rate equation, half-life determination, decay series identification…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867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and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02252" cy="3416300"/>
          </a:xfrm>
        </p:spPr>
        <p:txBody>
          <a:bodyPr>
            <a:normAutofit fontScale="92500"/>
          </a:bodyPr>
          <a:lstStyle/>
          <a:p>
            <a:pPr lvl="1"/>
            <a:r>
              <a:rPr lang="en-US" sz="2200" b="1" dirty="0"/>
              <a:t>Exit Slip – </a:t>
            </a:r>
          </a:p>
          <a:p>
            <a:pPr lvl="1"/>
            <a:endParaRPr lang="en-US" b="1" dirty="0"/>
          </a:p>
          <a:p>
            <a:pPr lvl="1"/>
            <a:r>
              <a:rPr lang="en-US" sz="2000" b="1" dirty="0"/>
              <a:t>What’s due? (homework for a homework check next class)</a:t>
            </a:r>
          </a:p>
          <a:p>
            <a:pPr lvl="2"/>
            <a:r>
              <a:rPr lang="en-US" sz="1800" b="1" dirty="0"/>
              <a:t>8.1 p327 #7-11 and </a:t>
            </a:r>
            <a:r>
              <a:rPr lang="en-US" sz="1800" b="1" dirty="0" err="1"/>
              <a:t>Webquest</a:t>
            </a:r>
            <a:endParaRPr lang="en-US" sz="1800" b="1" dirty="0"/>
          </a:p>
          <a:p>
            <a:pPr lvl="2"/>
            <a:r>
              <a:rPr lang="en-US" sz="2200" b="1" dirty="0"/>
              <a:t>Extra practice questions (Answers posted online over break)</a:t>
            </a:r>
          </a:p>
          <a:p>
            <a:pPr lvl="2"/>
            <a:r>
              <a:rPr lang="en-US" sz="2400" b="1" dirty="0"/>
              <a:t>Study for Nuclear Physics Unit Test Thursday after Spring Break</a:t>
            </a:r>
          </a:p>
          <a:p>
            <a:pPr lvl="1"/>
            <a:r>
              <a:rPr lang="en-US" sz="2200" b="1" dirty="0"/>
              <a:t>What’s next? (What to read to prepare for the next class)</a:t>
            </a:r>
          </a:p>
          <a:p>
            <a:pPr lvl="2"/>
            <a:r>
              <a:rPr lang="en-US" sz="2000" b="1" dirty="0"/>
              <a:t>Read 7.1, 7.2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090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Objectives/Agenda/Assignment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Objective:  </a:t>
            </a:r>
          </a:p>
          <a:p>
            <a:pPr lvl="1"/>
            <a:r>
              <a:rPr lang="en-US" sz="1800" b="1" dirty="0"/>
              <a:t>7.2 Nuclear Applications</a:t>
            </a:r>
          </a:p>
          <a:p>
            <a:r>
              <a:rPr lang="en-US" b="1" dirty="0"/>
              <a:t>Assignment: </a:t>
            </a:r>
          </a:p>
          <a:p>
            <a:pPr lvl="2"/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Agenda:</a:t>
            </a:r>
          </a:p>
          <a:p>
            <a:pPr lvl="1"/>
            <a:r>
              <a:rPr lang="en-US" sz="2000" b="1" dirty="0"/>
              <a:t>Radiation Units</a:t>
            </a:r>
          </a:p>
          <a:p>
            <a:pPr lvl="1"/>
            <a:r>
              <a:rPr lang="en-US" sz="2000" b="1" dirty="0"/>
              <a:t>Measuring Radiation</a:t>
            </a:r>
          </a:p>
          <a:p>
            <a:pPr lvl="1"/>
            <a:r>
              <a:rPr lang="en-US" sz="2000" b="1" dirty="0"/>
              <a:t>Nuclear reactions (fission/fusion)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SI Metric unit for counting radioactivity is the Curie (Symbol: Ci) </a:t>
            </a:r>
          </a:p>
          <a:p>
            <a:pPr lvl="1"/>
            <a:r>
              <a:rPr lang="en-US" b="1" dirty="0"/>
              <a:t>1 Curie = 3.70 x 10</a:t>
            </a:r>
            <a:r>
              <a:rPr lang="en-US" b="1" baseline="30000" dirty="0"/>
              <a:t>10</a:t>
            </a:r>
            <a:r>
              <a:rPr lang="en-US" b="1" dirty="0"/>
              <a:t> d/s (disintegrations per second)</a:t>
            </a:r>
          </a:p>
          <a:p>
            <a:pPr lvl="1"/>
            <a:r>
              <a:rPr lang="en-US" b="1" dirty="0"/>
              <a:t>1 Becquerel = 1 d/s</a:t>
            </a:r>
          </a:p>
          <a:p>
            <a:r>
              <a:rPr lang="en-US" altLang="en-US" b="1" dirty="0"/>
              <a:t>Radiation is also measured in terms of its effects on tissue.</a:t>
            </a:r>
          </a:p>
          <a:p>
            <a:r>
              <a:rPr lang="en-US" altLang="en-US" b="1" dirty="0"/>
              <a:t>The </a:t>
            </a:r>
            <a:r>
              <a:rPr lang="en-US" altLang="en-US" b="1" i="1" dirty="0"/>
              <a:t>rem</a:t>
            </a:r>
            <a:r>
              <a:rPr lang="en-US" altLang="en-US" b="1" dirty="0"/>
              <a:t> is the unit of radiation dosage equivalent to a given amount of tissue damage in a human.</a:t>
            </a:r>
          </a:p>
          <a:p>
            <a:pPr lvl="1"/>
            <a:r>
              <a:rPr lang="en-US" altLang="en-US" b="1" dirty="0"/>
              <a:t>Takes into account the different effects on tissue (alpha most destructive)</a:t>
            </a:r>
          </a:p>
          <a:p>
            <a:pPr lvl="1"/>
            <a:r>
              <a:rPr lang="en-US" altLang="en-US" b="1" dirty="0"/>
              <a:t>The </a:t>
            </a:r>
            <a:r>
              <a:rPr lang="en-US" altLang="en-US" b="1" dirty="0" err="1"/>
              <a:t>mrem</a:t>
            </a:r>
            <a:r>
              <a:rPr lang="en-US" altLang="en-US" b="1" dirty="0"/>
              <a:t> (</a:t>
            </a:r>
            <a:r>
              <a:rPr lang="en-US" altLang="en-US" b="1" dirty="0" err="1"/>
              <a:t>millirem</a:t>
            </a:r>
            <a:r>
              <a:rPr lang="en-US" altLang="en-US" b="1" dirty="0"/>
              <a:t>) is by far the most commonly used radiation unit. </a:t>
            </a:r>
          </a:p>
          <a:p>
            <a:pPr lvl="1"/>
            <a:r>
              <a:rPr lang="en-US" altLang="en-US" b="1" dirty="0"/>
              <a:t>May also see Sievert. 1 </a:t>
            </a:r>
            <a:r>
              <a:rPr lang="en-US" altLang="en-US" b="1" dirty="0" err="1"/>
              <a:t>Sv</a:t>
            </a:r>
            <a:r>
              <a:rPr lang="en-US" altLang="en-US" b="1" dirty="0"/>
              <a:t> = 100 </a:t>
            </a:r>
            <a:r>
              <a:rPr lang="en-US" altLang="en-US" b="1" dirty="0" err="1"/>
              <a:t>mrem</a:t>
            </a:r>
            <a:r>
              <a:rPr lang="en-US" altLang="en-US" b="1" dirty="0"/>
              <a:t>  </a:t>
            </a:r>
          </a:p>
          <a:p>
            <a:pPr lvl="1"/>
            <a:r>
              <a:rPr lang="en-US" altLang="en-US" b="1" dirty="0"/>
              <a:t> 1 </a:t>
            </a:r>
            <a:r>
              <a:rPr lang="en-US" altLang="en-US" b="1" dirty="0" err="1"/>
              <a:t>Millisievert</a:t>
            </a:r>
            <a:r>
              <a:rPr lang="en-US" altLang="en-US" b="1" dirty="0"/>
              <a:t> = 0.01 </a:t>
            </a:r>
            <a:r>
              <a:rPr lang="en-US" altLang="en-US" b="1" dirty="0" err="1"/>
              <a:t>mrem</a:t>
            </a:r>
            <a:endParaRPr lang="en-US" altLang="en-US" b="1" dirty="0"/>
          </a:p>
          <a:p>
            <a:pPr lvl="1"/>
            <a:endParaRPr lang="en-US" altLang="en-US" b="1" dirty="0"/>
          </a:p>
          <a:p>
            <a:pPr lvl="1"/>
            <a:endParaRPr lang="en-US" altLang="en-US" b="1" dirty="0"/>
          </a:p>
          <a:p>
            <a:pPr lvl="1"/>
            <a:endParaRPr lang="en-US" altLang="en-US" b="1" dirty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51202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Dosage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5811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Typical public dosage per year: 500 </a:t>
            </a:r>
            <a:r>
              <a:rPr lang="en-US" sz="2400" b="1" dirty="0" err="1"/>
              <a:t>mrem</a:t>
            </a:r>
            <a:r>
              <a:rPr lang="en-US" sz="2400" b="1" dirty="0"/>
              <a:t> (about 350 </a:t>
            </a:r>
            <a:r>
              <a:rPr lang="en-US" sz="2400" b="1" dirty="0" err="1"/>
              <a:t>mrem</a:t>
            </a:r>
            <a:r>
              <a:rPr lang="en-US" sz="2400" b="1" dirty="0"/>
              <a:t> from background environmental sources – cosmic rays, the sun, Radon in the atmosphere, isotopes in the ground, isotopes in brick/stone building materials + about 150 </a:t>
            </a:r>
            <a:r>
              <a:rPr lang="en-US" sz="2400" b="1" dirty="0" err="1"/>
              <a:t>mrem</a:t>
            </a:r>
            <a:r>
              <a:rPr lang="en-US" sz="2400" b="1" dirty="0"/>
              <a:t> from medical testing or plane trips or TV/Computer screens or power plants)</a:t>
            </a:r>
          </a:p>
          <a:p>
            <a:r>
              <a:rPr lang="en-US" sz="2400" b="1" dirty="0"/>
              <a:t>Limit for general public: 2,000 </a:t>
            </a:r>
            <a:r>
              <a:rPr lang="en-US" sz="2400" b="1" dirty="0" err="1"/>
              <a:t>mrem</a:t>
            </a:r>
            <a:endParaRPr lang="en-US" sz="2400" b="1" dirty="0"/>
          </a:p>
          <a:p>
            <a:r>
              <a:rPr lang="en-US" sz="2400" b="1" dirty="0"/>
              <a:t>Limit for radiation workers: 5,000 </a:t>
            </a:r>
            <a:r>
              <a:rPr lang="en-US" sz="2400" b="1" dirty="0" err="1"/>
              <a:t>mrem</a:t>
            </a:r>
            <a:endParaRPr lang="en-US" sz="2400" b="1" dirty="0"/>
          </a:p>
          <a:p>
            <a:r>
              <a:rPr lang="en-US" sz="2400" b="1" dirty="0"/>
              <a:t>Health effects: none below 25,000 </a:t>
            </a:r>
            <a:r>
              <a:rPr lang="en-US" sz="2400" b="1" dirty="0" err="1"/>
              <a:t>mrem</a:t>
            </a:r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121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ealth effects of radiation table mr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" y="151256"/>
            <a:ext cx="11403874" cy="64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3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27" t="32946" r="23261" b="8400"/>
          <a:stretch/>
        </p:blipFill>
        <p:spPr>
          <a:xfrm>
            <a:off x="1227909" y="764662"/>
            <a:ext cx="9078685" cy="55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ealth effects of radiation table mrem de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76" y="405884"/>
            <a:ext cx="6996269" cy="64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4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Radioactivity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6" y="2603500"/>
            <a:ext cx="4408718" cy="34163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Geiger Counter</a:t>
            </a:r>
            <a:r>
              <a:rPr lang="en-US" sz="2400" b="1" dirty="0"/>
              <a:t>: </a:t>
            </a:r>
            <a:r>
              <a:rPr lang="en-US" altLang="en-US" sz="2400" b="1" dirty="0"/>
              <a:t>An </a:t>
            </a:r>
            <a:r>
              <a:rPr lang="en-US" altLang="en-US" sz="2400" b="1" i="1" dirty="0"/>
              <a:t>ionization counter</a:t>
            </a:r>
            <a:r>
              <a:rPr lang="en-US" altLang="en-US" sz="2400" b="1" dirty="0"/>
              <a:t> detects radioactive emissions as they ionize a gas</a:t>
            </a:r>
          </a:p>
          <a:p>
            <a:pPr lvl="1"/>
            <a:r>
              <a:rPr lang="en-US" altLang="en-US" sz="2000" b="1" dirty="0"/>
              <a:t>Ionization produces free electrons and gaseous cations, which are attracted to electrodes and produce an electric current.</a:t>
            </a:r>
          </a:p>
        </p:txBody>
      </p:sp>
      <p:pic>
        <p:nvPicPr>
          <p:cNvPr id="7" name="Picture 5" descr="siL40183_24_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8" t="60141"/>
          <a:stretch/>
        </p:blipFill>
        <p:spPr bwMode="auto">
          <a:xfrm>
            <a:off x="5563674" y="2343952"/>
            <a:ext cx="6100576" cy="40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61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Radioactivity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5" y="2603500"/>
            <a:ext cx="4653417" cy="3416300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/>
              <a:t>Scintillation Counter</a:t>
            </a:r>
            <a:r>
              <a:rPr lang="en-US" sz="2400" b="1" dirty="0"/>
              <a:t>: </a:t>
            </a:r>
            <a:r>
              <a:rPr lang="en-US" altLang="en-US" sz="2400" b="1" dirty="0"/>
              <a:t>detects radioactive emissions by their ability to excite atoms and cause them to emit light.</a:t>
            </a:r>
          </a:p>
          <a:p>
            <a:pPr lvl="1"/>
            <a:r>
              <a:rPr lang="en-US" altLang="en-US" sz="2000" b="1" dirty="0"/>
              <a:t>Radioactive particles strike a light-emitting substance, which emits photons. The photons strike a cathode and produce an electric current.</a:t>
            </a:r>
          </a:p>
          <a:p>
            <a:pPr lvl="1"/>
            <a:endParaRPr lang="en-US" b="1" dirty="0"/>
          </a:p>
        </p:txBody>
      </p:sp>
      <p:pic>
        <p:nvPicPr>
          <p:cNvPr id="8" name="Picture 5" descr="siL40183_24_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" b="23364"/>
          <a:stretch/>
        </p:blipFill>
        <p:spPr bwMode="auto">
          <a:xfrm>
            <a:off x="7585656" y="2672280"/>
            <a:ext cx="3887539" cy="341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52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38559</TotalTime>
  <Words>1069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 Boardroom</vt:lpstr>
      <vt:lpstr>Physics 4 – Mar 13, 2020</vt:lpstr>
      <vt:lpstr>Objectives/Agenda/Assignment</vt:lpstr>
      <vt:lpstr>Units of Radiation</vt:lpstr>
      <vt:lpstr>Radiation Dosage</vt:lpstr>
      <vt:lpstr>PowerPoint Presentation</vt:lpstr>
      <vt:lpstr>PowerPoint Presentation</vt:lpstr>
      <vt:lpstr>PowerPoint Presentation</vt:lpstr>
      <vt:lpstr>Measuring Radioactivity</vt:lpstr>
      <vt:lpstr>Measuring Radioactivity</vt:lpstr>
      <vt:lpstr>Measuring Radioactivity</vt:lpstr>
      <vt:lpstr>Nuclear Energy Reactors </vt:lpstr>
      <vt:lpstr>Nuclear Energy Reactors </vt:lpstr>
      <vt:lpstr>Nuclear Energy Reactors </vt:lpstr>
      <vt:lpstr>Nuclear Energy Reactors </vt:lpstr>
      <vt:lpstr>Nuclear Plant Locations</vt:lpstr>
      <vt:lpstr>Nuclear Waste</vt:lpstr>
      <vt:lpstr>Webquest activity</vt:lpstr>
      <vt:lpstr>Exam Description</vt:lpstr>
      <vt:lpstr>Exit slip and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437</cp:revision>
  <dcterms:created xsi:type="dcterms:W3CDTF">2015-08-11T02:33:52Z</dcterms:created>
  <dcterms:modified xsi:type="dcterms:W3CDTF">2020-03-11T19:49:36Z</dcterms:modified>
</cp:coreProperties>
</file>